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96" r:id="rId8"/>
    <p:sldId id="261" r:id="rId9"/>
    <p:sldId id="262" r:id="rId10"/>
    <p:sldId id="264" r:id="rId11"/>
    <p:sldId id="275" r:id="rId12"/>
    <p:sldId id="276" r:id="rId13"/>
    <p:sldId id="277" r:id="rId14"/>
    <p:sldId id="278" r:id="rId15"/>
    <p:sldId id="279" r:id="rId16"/>
    <p:sldId id="266" r:id="rId17"/>
    <p:sldId id="265" r:id="rId18"/>
    <p:sldId id="268" r:id="rId19"/>
    <p:sldId id="281" r:id="rId20"/>
    <p:sldId id="269" r:id="rId21"/>
    <p:sldId id="286" r:id="rId22"/>
    <p:sldId id="285" r:id="rId23"/>
    <p:sldId id="282" r:id="rId24"/>
    <p:sldId id="270" r:id="rId25"/>
    <p:sldId id="283" r:id="rId26"/>
    <p:sldId id="271" r:id="rId27"/>
    <p:sldId id="284" r:id="rId28"/>
    <p:sldId id="293" r:id="rId29"/>
    <p:sldId id="295" r:id="rId30"/>
    <p:sldId id="294" r:id="rId31"/>
    <p:sldId id="288" r:id="rId32"/>
    <p:sldId id="289" r:id="rId33"/>
    <p:sldId id="290" r:id="rId34"/>
    <p:sldId id="291" r:id="rId35"/>
    <p:sldId id="292" r:id="rId36"/>
    <p:sldId id="273" r:id="rId37"/>
    <p:sldId id="272" r:id="rId38"/>
    <p:sldId id="274" r:id="rId39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123" d="100"/>
          <a:sy n="123" d="100"/>
        </p:scale>
        <p:origin x="90" y="2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7035457-FD5A-4B15-8D9D-21A60617621F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55918AD-1F8A-4B79-86BB-A80D159ABC2C}" type="slidenum">
              <a:rPr lang="es-MX" smtClean="0"/>
              <a:t>‹Nº›</a:t>
            </a:fld>
            <a:endParaRPr lang="es-MX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80754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35457-FD5A-4B15-8D9D-21A60617621F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918AD-1F8A-4B79-86BB-A80D159ABC2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90308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35457-FD5A-4B15-8D9D-21A60617621F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918AD-1F8A-4B79-86BB-A80D159ABC2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81534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35457-FD5A-4B15-8D9D-21A60617621F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918AD-1F8A-4B79-86BB-A80D159ABC2C}" type="slidenum">
              <a:rPr lang="es-MX" smtClean="0"/>
              <a:t>‹Nº›</a:t>
            </a:fld>
            <a:endParaRPr lang="es-MX"/>
          </a:p>
        </p:txBody>
      </p:sp>
      <p:pic>
        <p:nvPicPr>
          <p:cNvPr id="7" name="Picture 2" descr="C:\Users\EPI\Desktop\LOGO SSSLP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5975" y="1"/>
            <a:ext cx="1896037" cy="616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2638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7035457-FD5A-4B15-8D9D-21A60617621F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55918AD-1F8A-4B79-86BB-A80D159ABC2C}" type="slidenum">
              <a:rPr lang="es-MX" smtClean="0"/>
              <a:t>‹Nº›</a:t>
            </a:fld>
            <a:endParaRPr lang="es-MX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4838584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35457-FD5A-4B15-8D9D-21A60617621F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918AD-1F8A-4B79-86BB-A80D159ABC2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6950975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35457-FD5A-4B15-8D9D-21A60617621F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918AD-1F8A-4B79-86BB-A80D159ABC2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7287473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35457-FD5A-4B15-8D9D-21A60617621F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918AD-1F8A-4B79-86BB-A80D159ABC2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82635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35457-FD5A-4B15-8D9D-21A60617621F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918AD-1F8A-4B79-86BB-A80D159ABC2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63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7035457-FD5A-4B15-8D9D-21A60617621F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955918AD-1F8A-4B79-86BB-A80D159ABC2C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7146931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7035457-FD5A-4B15-8D9D-21A60617621F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955918AD-1F8A-4B79-86BB-A80D159ABC2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99097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7035457-FD5A-4B15-8D9D-21A60617621F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55918AD-1F8A-4B79-86BB-A80D159ABC2C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1" y="0"/>
            <a:ext cx="437322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2046226" y="0"/>
            <a:ext cx="14577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29880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9457" t="12275" r="20362" b="61166"/>
          <a:stretch/>
        </p:blipFill>
        <p:spPr>
          <a:xfrm>
            <a:off x="1257300" y="1893793"/>
            <a:ext cx="10172700" cy="2272554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4888338" y="4491318"/>
            <a:ext cx="735111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7200" b="0" cap="none" spc="0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andara" panose="020E0502030303020204" pitchFamily="34" charset="0"/>
              </a:rPr>
              <a:t>Plataforma SUAVE</a:t>
            </a:r>
          </a:p>
        </p:txBody>
      </p:sp>
      <p:sp>
        <p:nvSpPr>
          <p:cNvPr id="7" name="Rectángulo 6"/>
          <p:cNvSpPr/>
          <p:nvPr/>
        </p:nvSpPr>
        <p:spPr>
          <a:xfrm>
            <a:off x="7882956" y="5584071"/>
            <a:ext cx="41216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2800" dirty="0">
                <a:ln w="0"/>
                <a:solidFill>
                  <a:schemeClr val="accent2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andara" panose="020E0502030303020204" pitchFamily="34" charset="0"/>
              </a:rPr>
              <a:t>Notificación Convencional</a:t>
            </a:r>
          </a:p>
        </p:txBody>
      </p:sp>
      <p:pic>
        <p:nvPicPr>
          <p:cNvPr id="5" name="Picture 2" descr="C:\Users\EPI\Desktop\LOGO SSSL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2658" y="1089212"/>
            <a:ext cx="2474260" cy="804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443315" y="6054006"/>
            <a:ext cx="37273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latin typeface="Candara" panose="020E0502030303020204" pitchFamily="34" charset="0"/>
              </a:rPr>
              <a:t>Dra. Daniela S. Báez Alonso </a:t>
            </a:r>
          </a:p>
          <a:p>
            <a:r>
              <a:rPr lang="es-MX" dirty="0" smtClean="0">
                <a:latin typeface="Candara" panose="020E0502030303020204" pitchFamily="34" charset="0"/>
              </a:rPr>
              <a:t>Coordinadora Estatal de Morbilidad  </a:t>
            </a:r>
            <a:endParaRPr lang="es-MX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828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r="27316" b="5468"/>
          <a:stretch/>
        </p:blipFill>
        <p:spPr>
          <a:xfrm>
            <a:off x="2837329" y="1317812"/>
            <a:ext cx="8861612" cy="5540188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7032116" y="831865"/>
            <a:ext cx="493077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Listado de Unidades </a:t>
            </a:r>
            <a:endParaRPr lang="es-ES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8427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348" y="80962"/>
            <a:ext cx="2752725" cy="169545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114" y="1548620"/>
            <a:ext cx="6038850" cy="500062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5041" y="3644443"/>
            <a:ext cx="6192355" cy="2904802"/>
          </a:xfrm>
          <a:prstGeom prst="rect">
            <a:avLst/>
          </a:prstGeom>
        </p:spPr>
      </p:pic>
      <p:sp>
        <p:nvSpPr>
          <p:cNvPr id="7" name="Menos 6"/>
          <p:cNvSpPr/>
          <p:nvPr/>
        </p:nvSpPr>
        <p:spPr>
          <a:xfrm>
            <a:off x="622351" y="1308396"/>
            <a:ext cx="2688956" cy="24022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122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4987" y="166687"/>
            <a:ext cx="8819101" cy="6524625"/>
          </a:xfrm>
          <a:prstGeom prst="rect">
            <a:avLst/>
          </a:prstGeom>
        </p:spPr>
      </p:pic>
      <p:cxnSp>
        <p:nvCxnSpPr>
          <p:cNvPr id="7" name="Conector recto de flecha 6"/>
          <p:cNvCxnSpPr/>
          <p:nvPr/>
        </p:nvCxnSpPr>
        <p:spPr>
          <a:xfrm>
            <a:off x="4610746" y="1874517"/>
            <a:ext cx="1247613" cy="77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8085" y="4600775"/>
            <a:ext cx="2091408" cy="49288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92958" y="3966692"/>
            <a:ext cx="1150743" cy="634083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2343955" y="4494727"/>
            <a:ext cx="11336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-Agregar</a:t>
            </a:r>
          </a:p>
          <a:p>
            <a:r>
              <a:rPr lang="es-MX" dirty="0"/>
              <a:t>-</a:t>
            </a:r>
            <a:r>
              <a:rPr lang="es-MX" dirty="0" smtClean="0"/>
              <a:t>Modificar</a:t>
            </a:r>
          </a:p>
          <a:p>
            <a:r>
              <a:rPr lang="es-MX" dirty="0" smtClean="0"/>
              <a:t>-Eliminar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3368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981" y="318280"/>
            <a:ext cx="9210675" cy="4067175"/>
          </a:xfrm>
          <a:prstGeom prst="rect">
            <a:avLst/>
          </a:prstGeom>
        </p:spPr>
      </p:pic>
      <p:sp>
        <p:nvSpPr>
          <p:cNvPr id="5" name="Menos 4"/>
          <p:cNvSpPr/>
          <p:nvPr/>
        </p:nvSpPr>
        <p:spPr>
          <a:xfrm>
            <a:off x="2409986" y="1658319"/>
            <a:ext cx="1952785" cy="30221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2974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7454" y="1379993"/>
            <a:ext cx="7584213" cy="3501972"/>
          </a:xfrm>
          <a:prstGeom prst="rect">
            <a:avLst/>
          </a:prstGeom>
        </p:spPr>
      </p:pic>
      <p:sp>
        <p:nvSpPr>
          <p:cNvPr id="5" name="Menos 4"/>
          <p:cNvSpPr/>
          <p:nvPr/>
        </p:nvSpPr>
        <p:spPr>
          <a:xfrm>
            <a:off x="4147034" y="2817459"/>
            <a:ext cx="1952785" cy="30221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4677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2767" y="437746"/>
            <a:ext cx="7839075" cy="536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43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157569" y="2644170"/>
            <a:ext cx="809202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s-ES" sz="9600" b="1" dirty="0" smtClean="0">
                <a:ln/>
                <a:solidFill>
                  <a:schemeClr val="accent4"/>
                </a:solidFill>
              </a:rPr>
              <a:t>Epidemiólogo</a:t>
            </a:r>
          </a:p>
          <a:p>
            <a:pPr algn="ctr"/>
            <a:r>
              <a:rPr lang="es-ES" sz="9600" b="1" dirty="0">
                <a:ln/>
                <a:solidFill>
                  <a:schemeClr val="accent4"/>
                </a:solidFill>
              </a:rPr>
              <a:t>J</a:t>
            </a:r>
            <a:r>
              <a:rPr lang="es-ES" sz="9600" b="1" cap="none" spc="0" dirty="0" smtClean="0">
                <a:ln/>
                <a:solidFill>
                  <a:schemeClr val="accent4"/>
                </a:solidFill>
                <a:effectLst/>
              </a:rPr>
              <a:t>urisdiccional</a:t>
            </a:r>
            <a:endParaRPr lang="es-ES" sz="9600" b="1" cap="none" spc="0" dirty="0">
              <a:ln/>
              <a:solidFill>
                <a:schemeClr val="accent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2198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4682" t="14985" r="56532" b="59723"/>
          <a:stretch/>
        </p:blipFill>
        <p:spPr>
          <a:xfrm>
            <a:off x="0" y="1366618"/>
            <a:ext cx="6107835" cy="301712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25146" t="27582" r="56985" b="59417"/>
          <a:stretch/>
        </p:blipFill>
        <p:spPr>
          <a:xfrm>
            <a:off x="3573997" y="3329475"/>
            <a:ext cx="4061013" cy="166125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/>
          <a:srcRect l="29338" t="26255" r="51360" b="54488"/>
          <a:stretch/>
        </p:blipFill>
        <p:spPr>
          <a:xfrm>
            <a:off x="7310557" y="3667530"/>
            <a:ext cx="4249431" cy="2383644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785378" y="381000"/>
            <a:ext cx="68496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Sesión de Epidemiólogo</a:t>
            </a:r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Menos 8"/>
          <p:cNvSpPr/>
          <p:nvPr/>
        </p:nvSpPr>
        <p:spPr>
          <a:xfrm>
            <a:off x="-350981" y="3427306"/>
            <a:ext cx="3845928" cy="24022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892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/>
          <a:srcRect l="15000" t="15473" r="27096" b="34698"/>
          <a:stretch/>
        </p:blipFill>
        <p:spPr>
          <a:xfrm>
            <a:off x="700121" y="1490102"/>
            <a:ext cx="7059706" cy="3415553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700121" y="522583"/>
            <a:ext cx="608410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Validación Jurisdiccional</a:t>
            </a:r>
            <a:endParaRPr lang="es-ES" sz="4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Flecha izquierda 5"/>
          <p:cNvSpPr/>
          <p:nvPr/>
        </p:nvSpPr>
        <p:spPr>
          <a:xfrm>
            <a:off x="4020671" y="3329828"/>
            <a:ext cx="1721223" cy="542925"/>
          </a:xfrm>
          <a:prstGeom prst="leftArrow">
            <a:avLst>
              <a:gd name="adj1" fmla="val 42411"/>
              <a:gd name="adj2" fmla="val 61383"/>
            </a:avLst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latin typeface="Arial Narrow" panose="020B0606020202030204" pitchFamily="34" charset="0"/>
              </a:rPr>
              <a:t>Seleccionar </a:t>
            </a:r>
            <a:r>
              <a:rPr lang="es-MX" sz="1400" b="1" dirty="0">
                <a:latin typeface="Arial Narrow" panose="020B0606020202030204" pitchFamily="34" charset="0"/>
              </a:rPr>
              <a:t> </a:t>
            </a:r>
            <a:r>
              <a:rPr lang="es-MX" sz="1400" b="1" dirty="0" smtClean="0">
                <a:latin typeface="Arial Narrow" panose="020B0606020202030204" pitchFamily="34" charset="0"/>
              </a:rPr>
              <a:t>el Año</a:t>
            </a:r>
            <a:endParaRPr lang="es-MX" sz="1400" b="1" dirty="0">
              <a:latin typeface="Arial Narrow" panose="020B0606020202030204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/>
          <a:srcRect l="13566" t="27048" r="23126" b="4316"/>
          <a:stretch/>
        </p:blipFill>
        <p:spPr>
          <a:xfrm>
            <a:off x="1619125" y="3872753"/>
            <a:ext cx="7202146" cy="3808039"/>
          </a:xfrm>
          <a:prstGeom prst="rect">
            <a:avLst/>
          </a:prstGeom>
        </p:spPr>
      </p:pic>
      <p:sp>
        <p:nvSpPr>
          <p:cNvPr id="9" name="Flecha izquierda 8"/>
          <p:cNvSpPr/>
          <p:nvPr/>
        </p:nvSpPr>
        <p:spPr>
          <a:xfrm rot="19103203">
            <a:off x="2615820" y="4268517"/>
            <a:ext cx="2809699" cy="933734"/>
          </a:xfrm>
          <a:prstGeom prst="leftArrow">
            <a:avLst>
              <a:gd name="adj1" fmla="val 29491"/>
              <a:gd name="adj2" fmla="val 50502"/>
            </a:avLst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>
                <a:latin typeface="Arial Narrow" panose="020B0606020202030204" pitchFamily="34" charset="0"/>
              </a:rPr>
              <a:t>Semana  a Validar</a:t>
            </a:r>
            <a:endParaRPr lang="es-MX" sz="2000" b="1" dirty="0">
              <a:latin typeface="Arial Narrow" panose="020B0606020202030204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4"/>
          <a:srcRect l="28120" t="51759" r="20596" b="7034"/>
          <a:stretch/>
        </p:blipFill>
        <p:spPr>
          <a:xfrm>
            <a:off x="6230045" y="3269137"/>
            <a:ext cx="5780315" cy="3546079"/>
          </a:xfrm>
          <a:prstGeom prst="rect">
            <a:avLst/>
          </a:prstGeom>
        </p:spPr>
      </p:pic>
      <p:sp>
        <p:nvSpPr>
          <p:cNvPr id="11" name="Flecha izquierda 10"/>
          <p:cNvSpPr/>
          <p:nvPr/>
        </p:nvSpPr>
        <p:spPr>
          <a:xfrm flipH="1">
            <a:off x="8470230" y="6217823"/>
            <a:ext cx="2320643" cy="844714"/>
          </a:xfrm>
          <a:prstGeom prst="leftArrow">
            <a:avLst>
              <a:gd name="adj1" fmla="val 29491"/>
              <a:gd name="adj2" fmla="val 50502"/>
            </a:avLst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>
                <a:latin typeface="Arial Narrow" panose="020B0606020202030204" pitchFamily="34" charset="0"/>
              </a:rPr>
              <a:t>Presionar Validar</a:t>
            </a:r>
            <a:endParaRPr lang="es-MX" sz="20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160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4682" t="14985" r="56532" b="59723"/>
          <a:stretch/>
        </p:blipFill>
        <p:spPr>
          <a:xfrm>
            <a:off x="0" y="1366618"/>
            <a:ext cx="6107835" cy="301712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25146" t="27582" r="56985" b="59417"/>
          <a:stretch/>
        </p:blipFill>
        <p:spPr>
          <a:xfrm>
            <a:off x="3573997" y="3329475"/>
            <a:ext cx="4061013" cy="166125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/>
          <a:srcRect l="29338" t="26255" r="51360" b="54488"/>
          <a:stretch/>
        </p:blipFill>
        <p:spPr>
          <a:xfrm>
            <a:off x="7310557" y="3667530"/>
            <a:ext cx="4249431" cy="2383644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785378" y="381000"/>
            <a:ext cx="68496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Sesión de Epidemiólogo</a:t>
            </a:r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Menos 8"/>
          <p:cNvSpPr/>
          <p:nvPr/>
        </p:nvSpPr>
        <p:spPr>
          <a:xfrm>
            <a:off x="-326615" y="3729523"/>
            <a:ext cx="3845928" cy="24022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410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6465" b="23071"/>
          <a:stretch/>
        </p:blipFill>
        <p:spPr>
          <a:xfrm>
            <a:off x="3939988" y="2149581"/>
            <a:ext cx="8960215" cy="4639235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3330055" y="1141825"/>
            <a:ext cx="87319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spc="780" dirty="0" smtClean="0">
                <a:latin typeface="Calisto MT" panose="02040603050505030304" pitchFamily="18" charset="0"/>
              </a:rPr>
              <a:t>http://www.sinave.gob.mx/</a:t>
            </a:r>
            <a:endParaRPr lang="es-MX" sz="4000" spc="780" dirty="0">
              <a:latin typeface="Calisto MT" panose="02040603050505030304" pitchFamily="18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4370293" y="4099867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__________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09" r="34534"/>
          <a:stretch/>
        </p:blipFill>
        <p:spPr>
          <a:xfrm>
            <a:off x="1805982" y="1372657"/>
            <a:ext cx="1424967" cy="156521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543"/>
          <a:stretch/>
        </p:blipFill>
        <p:spPr>
          <a:xfrm>
            <a:off x="381014" y="2719315"/>
            <a:ext cx="1424967" cy="1565218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05"/>
          <a:stretch/>
        </p:blipFill>
        <p:spPr>
          <a:xfrm>
            <a:off x="324057" y="5223597"/>
            <a:ext cx="1418078" cy="1565219"/>
          </a:xfrm>
          <a:prstGeom prst="rect">
            <a:avLst/>
          </a:prstGeom>
        </p:spPr>
      </p:pic>
      <p:sp>
        <p:nvSpPr>
          <p:cNvPr id="9" name="Flecha izquierda y arriba 8"/>
          <p:cNvSpPr/>
          <p:nvPr/>
        </p:nvSpPr>
        <p:spPr>
          <a:xfrm>
            <a:off x="1802537" y="2732667"/>
            <a:ext cx="1358153" cy="1349480"/>
          </a:xfrm>
          <a:prstGeom prst="leftUpArrow">
            <a:avLst>
              <a:gd name="adj1" fmla="val 17028"/>
              <a:gd name="adj2" fmla="val 25000"/>
              <a:gd name="adj3" fmla="val 11050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Rectángulo 9"/>
          <p:cNvSpPr/>
          <p:nvPr/>
        </p:nvSpPr>
        <p:spPr>
          <a:xfrm>
            <a:off x="597203" y="3910411"/>
            <a:ext cx="242444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Recomendados</a:t>
            </a:r>
            <a:endParaRPr lang="es-ES" sz="28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1742135" y="5744596"/>
            <a:ext cx="100495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Lento</a:t>
            </a:r>
            <a:endParaRPr lang="es-ES" sz="28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-450478" y="197970"/>
            <a:ext cx="802789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400" dirty="0" smtClean="0"/>
              <a:t>Dirección electrónica</a:t>
            </a:r>
            <a:endParaRPr lang="es-MX" sz="4400" dirty="0"/>
          </a:p>
        </p:txBody>
      </p:sp>
      <p:sp>
        <p:nvSpPr>
          <p:cNvPr id="8" name="Rectángulo 7"/>
          <p:cNvSpPr/>
          <p:nvPr/>
        </p:nvSpPr>
        <p:spPr>
          <a:xfrm>
            <a:off x="1367962" y="888228"/>
            <a:ext cx="86914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80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rial Black" panose="020B0A04020102020204" pitchFamily="34" charset="0"/>
              </a:rPr>
              <a:t>1</a:t>
            </a:r>
            <a:endParaRPr lang="es-ES" sz="80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Arial Black" panose="020B0A04020102020204" pitchFamily="34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0" y="3505175"/>
            <a:ext cx="86914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80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rial Black" panose="020B0A04020102020204" pitchFamily="34" charset="0"/>
              </a:rPr>
              <a:t>2</a:t>
            </a:r>
            <a:endParaRPr lang="es-ES" sz="80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Arial Black" panose="020B0A04020102020204" pitchFamily="34" charset="0"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1093497" y="5866597"/>
            <a:ext cx="86914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80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rial Black" panose="020B0A04020102020204" pitchFamily="34" charset="0"/>
              </a:rPr>
              <a:t>3</a:t>
            </a:r>
            <a:endParaRPr lang="es-ES" sz="80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Arial Black" panose="020B0A04020102020204" pitchFamily="34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4585647" y="6979082"/>
            <a:ext cx="1801505" cy="596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70821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7.40741E-7 L 0.00013 -0.2604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0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17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4682" t="14985" r="56532" b="59723"/>
          <a:stretch/>
        </p:blipFill>
        <p:spPr>
          <a:xfrm>
            <a:off x="0" y="1366618"/>
            <a:ext cx="6107835" cy="301712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25146" t="27582" r="56985" b="59417"/>
          <a:stretch/>
        </p:blipFill>
        <p:spPr>
          <a:xfrm>
            <a:off x="3573997" y="3329475"/>
            <a:ext cx="4061013" cy="166125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/>
          <a:srcRect l="29338" t="26255" r="51360" b="54488"/>
          <a:stretch/>
        </p:blipFill>
        <p:spPr>
          <a:xfrm>
            <a:off x="7310557" y="3667530"/>
            <a:ext cx="4249431" cy="2383644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785378" y="381000"/>
            <a:ext cx="68496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Sesión de Epidemiólogo</a:t>
            </a:r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Menos 8"/>
          <p:cNvSpPr/>
          <p:nvPr/>
        </p:nvSpPr>
        <p:spPr>
          <a:xfrm>
            <a:off x="3385579" y="3919880"/>
            <a:ext cx="3845928" cy="24022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0830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1825" y="433387"/>
            <a:ext cx="8184638" cy="599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07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4682" t="14985" r="56532" b="59723"/>
          <a:stretch/>
        </p:blipFill>
        <p:spPr>
          <a:xfrm>
            <a:off x="0" y="1366618"/>
            <a:ext cx="6107835" cy="301712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25146" t="27582" r="56985" b="59417"/>
          <a:stretch/>
        </p:blipFill>
        <p:spPr>
          <a:xfrm>
            <a:off x="3573997" y="3329475"/>
            <a:ext cx="4061013" cy="166125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/>
          <a:srcRect l="29338" t="26255" r="51360" b="54488"/>
          <a:stretch/>
        </p:blipFill>
        <p:spPr>
          <a:xfrm>
            <a:off x="7310557" y="3667530"/>
            <a:ext cx="4249431" cy="2383644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785378" y="381000"/>
            <a:ext cx="68496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Sesión de Epidemiólogo</a:t>
            </a:r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Menos 8"/>
          <p:cNvSpPr/>
          <p:nvPr/>
        </p:nvSpPr>
        <p:spPr>
          <a:xfrm>
            <a:off x="3385579" y="4263629"/>
            <a:ext cx="3845928" cy="24022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0241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15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4682" t="14985" r="56532" b="59723"/>
          <a:stretch/>
        </p:blipFill>
        <p:spPr>
          <a:xfrm>
            <a:off x="0" y="1366618"/>
            <a:ext cx="6107835" cy="301712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25146" t="27582" r="56985" b="59417"/>
          <a:stretch/>
        </p:blipFill>
        <p:spPr>
          <a:xfrm>
            <a:off x="3573997" y="3337224"/>
            <a:ext cx="4061013" cy="166125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/>
          <a:srcRect l="29338" t="26255" r="51360" b="54488"/>
          <a:stretch/>
        </p:blipFill>
        <p:spPr>
          <a:xfrm>
            <a:off x="7310557" y="3667530"/>
            <a:ext cx="4249431" cy="2383644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785378" y="381000"/>
            <a:ext cx="68496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Sesión de Epidemiólogo</a:t>
            </a:r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Menos 8"/>
          <p:cNvSpPr/>
          <p:nvPr/>
        </p:nvSpPr>
        <p:spPr>
          <a:xfrm>
            <a:off x="3331335" y="4669862"/>
            <a:ext cx="3845928" cy="24022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518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34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4682" t="14985" r="56532" b="59723"/>
          <a:stretch/>
        </p:blipFill>
        <p:spPr>
          <a:xfrm>
            <a:off x="0" y="1366618"/>
            <a:ext cx="6107835" cy="301712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25146" t="27582" r="56985" b="59417"/>
          <a:stretch/>
        </p:blipFill>
        <p:spPr>
          <a:xfrm>
            <a:off x="3573997" y="3337224"/>
            <a:ext cx="4061013" cy="166125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/>
          <a:srcRect l="29338" t="26255" r="51360" b="54488"/>
          <a:stretch/>
        </p:blipFill>
        <p:spPr>
          <a:xfrm>
            <a:off x="7310557" y="3667530"/>
            <a:ext cx="4249431" cy="2383644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785378" y="381000"/>
            <a:ext cx="68496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Sesión de Epidemiólogo</a:t>
            </a:r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Menos 8"/>
          <p:cNvSpPr/>
          <p:nvPr/>
        </p:nvSpPr>
        <p:spPr>
          <a:xfrm>
            <a:off x="7035430" y="4047741"/>
            <a:ext cx="3845928" cy="24022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CuadroTexto 1"/>
          <p:cNvSpPr txBox="1"/>
          <p:nvPr/>
        </p:nvSpPr>
        <p:spPr>
          <a:xfrm>
            <a:off x="8224318" y="3216108"/>
            <a:ext cx="168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Reportes OLAP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68364" y="3626386"/>
            <a:ext cx="2305050" cy="25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64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6541" y="1042510"/>
            <a:ext cx="9016778" cy="4662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0423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9338" t="26255" r="56156" b="54488"/>
          <a:stretch/>
        </p:blipFill>
        <p:spPr>
          <a:xfrm>
            <a:off x="641557" y="311507"/>
            <a:ext cx="4188020" cy="312601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8538" y="1899141"/>
            <a:ext cx="3838575" cy="21907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8538" y="2337314"/>
            <a:ext cx="3286125" cy="20002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8538" y="2756437"/>
            <a:ext cx="3286125" cy="200025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8651652" y="2837361"/>
            <a:ext cx="21886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-Operación</a:t>
            </a:r>
          </a:p>
          <a:p>
            <a:r>
              <a:rPr lang="es-MX" dirty="0" smtClean="0"/>
              <a:t>-Unidades registradas</a:t>
            </a:r>
          </a:p>
          <a:p>
            <a:r>
              <a:rPr lang="es-MX" dirty="0" smtClean="0"/>
              <a:t>-Habilitadas</a:t>
            </a:r>
          </a:p>
          <a:p>
            <a:r>
              <a:rPr lang="es-MX" dirty="0" smtClean="0"/>
              <a:t>-Sin notificar, </a:t>
            </a:r>
            <a:r>
              <a:rPr lang="es-MX" dirty="0" err="1" smtClean="0"/>
              <a:t>etc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9" name="Flecha derecha 8"/>
          <p:cNvSpPr/>
          <p:nvPr/>
        </p:nvSpPr>
        <p:spPr>
          <a:xfrm>
            <a:off x="4829577" y="1899141"/>
            <a:ext cx="321972" cy="2190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Flecha derecha 9"/>
          <p:cNvSpPr/>
          <p:nvPr/>
        </p:nvSpPr>
        <p:spPr>
          <a:xfrm>
            <a:off x="4829577" y="2322937"/>
            <a:ext cx="321972" cy="2190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Flecha derecha 10"/>
          <p:cNvSpPr/>
          <p:nvPr/>
        </p:nvSpPr>
        <p:spPr>
          <a:xfrm>
            <a:off x="4829577" y="2746911"/>
            <a:ext cx="321972" cy="2190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78867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23126" t="30094" r="22647" b="16605"/>
          <a:stretch/>
        </p:blipFill>
        <p:spPr>
          <a:xfrm>
            <a:off x="1431756" y="2141620"/>
            <a:ext cx="7358742" cy="4066673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831568" y="381000"/>
            <a:ext cx="51523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Tipos de Usuarios</a:t>
            </a:r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7542455" y="4018546"/>
            <a:ext cx="33329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Capturistas</a:t>
            </a:r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7542455" y="5128553"/>
            <a:ext cx="43124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Epidemiólogos</a:t>
            </a:r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7" name="Conector recto de flecha 6"/>
          <p:cNvCxnSpPr/>
          <p:nvPr/>
        </p:nvCxnSpPr>
        <p:spPr>
          <a:xfrm flipH="1">
            <a:off x="5983941" y="4585447"/>
            <a:ext cx="1558514" cy="356429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Conector recto de flecha 7"/>
          <p:cNvCxnSpPr/>
          <p:nvPr/>
        </p:nvCxnSpPr>
        <p:spPr>
          <a:xfrm flipH="1" flipV="1">
            <a:off x="5983941" y="5128553"/>
            <a:ext cx="1558514" cy="461665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786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7582" y="163444"/>
            <a:ext cx="10178322" cy="1492132"/>
          </a:xfrm>
        </p:spPr>
        <p:txBody>
          <a:bodyPr/>
          <a:lstStyle/>
          <a:p>
            <a:r>
              <a:rPr lang="es-MX" dirty="0" smtClean="0"/>
              <a:t>Información convencional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878" y="1051178"/>
            <a:ext cx="8425736" cy="4810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9336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157569" y="2644170"/>
            <a:ext cx="809202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s-ES" sz="9600" b="1" dirty="0" smtClean="0">
                <a:ln/>
                <a:solidFill>
                  <a:schemeClr val="accent4"/>
                </a:solidFill>
              </a:rPr>
              <a:t>Epidemiólogo</a:t>
            </a:r>
          </a:p>
          <a:p>
            <a:pPr algn="ctr"/>
            <a:r>
              <a:rPr lang="es-ES" sz="9600" b="1" dirty="0" smtClean="0">
                <a:ln/>
                <a:solidFill>
                  <a:schemeClr val="accent4"/>
                </a:solidFill>
              </a:rPr>
              <a:t>Estatal</a:t>
            </a:r>
            <a:endParaRPr lang="es-ES" sz="9600" b="1" cap="none" spc="0" dirty="0">
              <a:ln/>
              <a:solidFill>
                <a:schemeClr val="accent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3757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081" y="664409"/>
            <a:ext cx="4410075" cy="193357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4643" y="2004205"/>
            <a:ext cx="4391025" cy="160972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5598" y="3509962"/>
            <a:ext cx="4476750" cy="166687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67439" y="4662487"/>
            <a:ext cx="4324350" cy="210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20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393" y="3012725"/>
            <a:ext cx="9153525" cy="334327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0147" y="1140108"/>
            <a:ext cx="4476750" cy="1666875"/>
          </a:xfrm>
          <a:prstGeom prst="rect">
            <a:avLst/>
          </a:prstGeom>
        </p:spPr>
      </p:pic>
      <p:sp>
        <p:nvSpPr>
          <p:cNvPr id="6" name="Menos 5"/>
          <p:cNvSpPr/>
          <p:nvPr/>
        </p:nvSpPr>
        <p:spPr>
          <a:xfrm>
            <a:off x="3192652" y="2324746"/>
            <a:ext cx="1898542" cy="27896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9660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3141" y="1085850"/>
            <a:ext cx="8734425" cy="577215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0366" y="252412"/>
            <a:ext cx="4476750" cy="1666875"/>
          </a:xfrm>
          <a:prstGeom prst="rect">
            <a:avLst/>
          </a:prstGeom>
        </p:spPr>
      </p:pic>
      <p:sp>
        <p:nvSpPr>
          <p:cNvPr id="6" name="Menos 5"/>
          <p:cNvSpPr/>
          <p:nvPr/>
        </p:nvSpPr>
        <p:spPr>
          <a:xfrm>
            <a:off x="3063256" y="1640318"/>
            <a:ext cx="1898542" cy="27896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2389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21833" r="20720" b="68252"/>
          <a:stretch/>
        </p:blipFill>
        <p:spPr>
          <a:xfrm>
            <a:off x="1785667" y="1282521"/>
            <a:ext cx="9257718" cy="3091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4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09" r="34534"/>
          <a:stretch/>
        </p:blipFill>
        <p:spPr>
          <a:xfrm>
            <a:off x="1805982" y="1372657"/>
            <a:ext cx="4290018" cy="4712258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7247866" y="2038616"/>
            <a:ext cx="2337789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99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rial Black" panose="020B0A04020102020204" pitchFamily="34" charset="0"/>
              </a:rPr>
              <a:t>1</a:t>
            </a:r>
            <a:endParaRPr lang="es-ES" sz="199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Arial Black" panose="020B0A040201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805982" y="654784"/>
            <a:ext cx="73813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dirty="0" smtClean="0"/>
              <a:t>Navegador para Epidemiólogos, Explorer Internet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34906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24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257300" y="3044279"/>
            <a:ext cx="1022414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400" b="1" dirty="0" smtClean="0"/>
              <a:t>Directo a Internet para ver el ejemplo</a:t>
            </a:r>
            <a:endParaRPr lang="es-MX" sz="4400" b="1" dirty="0"/>
          </a:p>
        </p:txBody>
      </p:sp>
    </p:spTree>
    <p:extLst>
      <p:ext uri="{BB962C8B-B14F-4D97-AF65-F5344CB8AC3E}">
        <p14:creationId xmlns:p14="http://schemas.microsoft.com/office/powerpoint/2010/main" val="54788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8640" t="12139" r="18603" b="29794"/>
          <a:stretch/>
        </p:blipFill>
        <p:spPr>
          <a:xfrm>
            <a:off x="1331797" y="1429331"/>
            <a:ext cx="10041512" cy="5223704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1257300" y="381000"/>
            <a:ext cx="59057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Sesión de Capturista</a:t>
            </a:r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Menos 1"/>
          <p:cNvSpPr/>
          <p:nvPr/>
        </p:nvSpPr>
        <p:spPr>
          <a:xfrm>
            <a:off x="1061634" y="3014420"/>
            <a:ext cx="2402237" cy="24022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8278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28456" t="27273" r="27427" b="6723"/>
          <a:stretch/>
        </p:blipFill>
        <p:spPr>
          <a:xfrm>
            <a:off x="2218765" y="1503946"/>
            <a:ext cx="7705164" cy="5526175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1257300" y="381000"/>
            <a:ext cx="58187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Pantalla de Captura </a:t>
            </a:r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Flecha izquierda 1"/>
          <p:cNvSpPr/>
          <p:nvPr/>
        </p:nvSpPr>
        <p:spPr>
          <a:xfrm>
            <a:off x="5934075" y="1847850"/>
            <a:ext cx="2609850" cy="514350"/>
          </a:xfrm>
          <a:prstGeom prst="leftArrow">
            <a:avLst>
              <a:gd name="adj1" fmla="val 42411"/>
              <a:gd name="adj2" fmla="val 61383"/>
            </a:avLst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latin typeface="Arial Narrow" panose="020B0606020202030204" pitchFamily="34" charset="0"/>
              </a:rPr>
              <a:t>Seleccionas el municipio</a:t>
            </a:r>
            <a:endParaRPr lang="es-MX" sz="1400" b="1" dirty="0">
              <a:latin typeface="Arial Narrow" panose="020B0606020202030204" pitchFamily="34" charset="0"/>
            </a:endParaRPr>
          </a:p>
        </p:txBody>
      </p:sp>
      <p:sp>
        <p:nvSpPr>
          <p:cNvPr id="6" name="Flecha izquierda 5"/>
          <p:cNvSpPr/>
          <p:nvPr/>
        </p:nvSpPr>
        <p:spPr>
          <a:xfrm flipH="1">
            <a:off x="238125" y="2014537"/>
            <a:ext cx="2038349" cy="542925"/>
          </a:xfrm>
          <a:prstGeom prst="leftArrow">
            <a:avLst>
              <a:gd name="adj1" fmla="val 42411"/>
              <a:gd name="adj2" fmla="val 61383"/>
            </a:avLst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latin typeface="Arial Narrow" panose="020B0606020202030204" pitchFamily="34" charset="0"/>
              </a:rPr>
              <a:t>Seleccionar la Unidad</a:t>
            </a:r>
            <a:endParaRPr lang="es-MX" sz="1400" b="1" dirty="0">
              <a:latin typeface="Arial Narrow" panose="020B0606020202030204" pitchFamily="34" charset="0"/>
            </a:endParaRPr>
          </a:p>
        </p:txBody>
      </p:sp>
      <p:sp>
        <p:nvSpPr>
          <p:cNvPr id="7" name="Flecha izquierda 6"/>
          <p:cNvSpPr/>
          <p:nvPr/>
        </p:nvSpPr>
        <p:spPr>
          <a:xfrm flipH="1">
            <a:off x="381000" y="2414178"/>
            <a:ext cx="2038349" cy="542925"/>
          </a:xfrm>
          <a:prstGeom prst="leftArrow">
            <a:avLst>
              <a:gd name="adj1" fmla="val 42411"/>
              <a:gd name="adj2" fmla="val 61383"/>
            </a:avLst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latin typeface="Arial Narrow" panose="020B0606020202030204" pitchFamily="34" charset="0"/>
              </a:rPr>
              <a:t>Seleccionar el Año</a:t>
            </a:r>
            <a:endParaRPr lang="es-MX" sz="1400" b="1" dirty="0">
              <a:latin typeface="Arial Narrow" panose="020B0606020202030204" pitchFamily="34" charset="0"/>
            </a:endParaRPr>
          </a:p>
        </p:txBody>
      </p:sp>
      <p:sp>
        <p:nvSpPr>
          <p:cNvPr id="8" name="Flecha izquierda 7"/>
          <p:cNvSpPr/>
          <p:nvPr/>
        </p:nvSpPr>
        <p:spPr>
          <a:xfrm rot="2599847" flipH="1">
            <a:off x="1847848" y="1576389"/>
            <a:ext cx="2038349" cy="542925"/>
          </a:xfrm>
          <a:prstGeom prst="leftArrow">
            <a:avLst>
              <a:gd name="adj1" fmla="val 42411"/>
              <a:gd name="adj2" fmla="val 61383"/>
            </a:avLst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latin typeface="Arial Narrow" panose="020B0606020202030204" pitchFamily="34" charset="0"/>
              </a:rPr>
              <a:t>Teclear la semana</a:t>
            </a:r>
            <a:endParaRPr lang="es-MX" sz="1400" b="1" dirty="0">
              <a:latin typeface="Arial Narrow" panose="020B0606020202030204" pitchFamily="34" charset="0"/>
            </a:endParaRPr>
          </a:p>
        </p:txBody>
      </p:sp>
      <p:sp>
        <p:nvSpPr>
          <p:cNvPr id="9" name="Flecha izquierda 8"/>
          <p:cNvSpPr/>
          <p:nvPr/>
        </p:nvSpPr>
        <p:spPr>
          <a:xfrm rot="20756627" flipH="1">
            <a:off x="499562" y="3219907"/>
            <a:ext cx="2336509" cy="542925"/>
          </a:xfrm>
          <a:prstGeom prst="leftArrow">
            <a:avLst>
              <a:gd name="adj1" fmla="val 42411"/>
              <a:gd name="adj2" fmla="val 61383"/>
            </a:avLst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latin typeface="Arial Narrow" panose="020B0606020202030204" pitchFamily="34" charset="0"/>
              </a:rPr>
              <a:t>Teclear la diagnostico</a:t>
            </a:r>
            <a:endParaRPr lang="es-MX" sz="1400" b="1" dirty="0">
              <a:latin typeface="Arial Narrow" panose="020B0606020202030204" pitchFamily="34" charset="0"/>
            </a:endParaRPr>
          </a:p>
        </p:txBody>
      </p:sp>
      <p:sp>
        <p:nvSpPr>
          <p:cNvPr id="10" name="Flecha izquierda 9"/>
          <p:cNvSpPr/>
          <p:nvPr/>
        </p:nvSpPr>
        <p:spPr>
          <a:xfrm>
            <a:off x="6494113" y="2957103"/>
            <a:ext cx="3078511" cy="542925"/>
          </a:xfrm>
          <a:prstGeom prst="leftArrow">
            <a:avLst>
              <a:gd name="adj1" fmla="val 42411"/>
              <a:gd name="adj2" fmla="val 61383"/>
            </a:avLst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latin typeface="Arial Narrow" panose="020B0606020202030204" pitchFamily="34" charset="0"/>
              </a:rPr>
              <a:t>Seleccionar el  diagnóstico</a:t>
            </a:r>
            <a:endParaRPr lang="es-MX" sz="1400" b="1" dirty="0">
              <a:latin typeface="Arial Narrow" panose="020B0606020202030204" pitchFamily="34" charset="0"/>
            </a:endParaRPr>
          </a:p>
        </p:txBody>
      </p:sp>
      <p:sp>
        <p:nvSpPr>
          <p:cNvPr id="4" name="Elipse 3"/>
          <p:cNvSpPr/>
          <p:nvPr/>
        </p:nvSpPr>
        <p:spPr>
          <a:xfrm>
            <a:off x="726986" y="6890763"/>
            <a:ext cx="285750" cy="319497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Elipse 10"/>
          <p:cNvSpPr/>
          <p:nvPr/>
        </p:nvSpPr>
        <p:spPr>
          <a:xfrm>
            <a:off x="381000" y="6890763"/>
            <a:ext cx="285750" cy="319497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Elipse 11"/>
          <p:cNvSpPr/>
          <p:nvPr/>
        </p:nvSpPr>
        <p:spPr>
          <a:xfrm>
            <a:off x="1072972" y="6890764"/>
            <a:ext cx="285750" cy="319497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Elipse 12"/>
          <p:cNvSpPr/>
          <p:nvPr/>
        </p:nvSpPr>
        <p:spPr>
          <a:xfrm>
            <a:off x="1429615" y="6890763"/>
            <a:ext cx="285750" cy="319497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Elipse 13"/>
          <p:cNvSpPr/>
          <p:nvPr/>
        </p:nvSpPr>
        <p:spPr>
          <a:xfrm>
            <a:off x="1788743" y="6890763"/>
            <a:ext cx="285750" cy="319497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2"/>
          <a:srcRect l="50219" t="89401" r="42272" b="8300"/>
          <a:stretch/>
        </p:blipFill>
        <p:spPr>
          <a:xfrm>
            <a:off x="-1910263" y="6435181"/>
            <a:ext cx="1910263" cy="280405"/>
          </a:xfrm>
          <a:prstGeom prst="rect">
            <a:avLst/>
          </a:prstGeom>
        </p:spPr>
      </p:pic>
      <p:sp>
        <p:nvSpPr>
          <p:cNvPr id="16" name="Flecha izquierda 15"/>
          <p:cNvSpPr/>
          <p:nvPr/>
        </p:nvSpPr>
        <p:spPr>
          <a:xfrm flipH="1">
            <a:off x="324513" y="3882352"/>
            <a:ext cx="2038349" cy="542925"/>
          </a:xfrm>
          <a:prstGeom prst="leftArrow">
            <a:avLst>
              <a:gd name="adj1" fmla="val 42411"/>
              <a:gd name="adj2" fmla="val 61383"/>
            </a:avLst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latin typeface="Arial Narrow" panose="020B0606020202030204" pitchFamily="34" charset="0"/>
              </a:rPr>
              <a:t>Otro  diagnóstico</a:t>
            </a:r>
            <a:endParaRPr lang="es-MX" sz="14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077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7.40741E-7 L 0.26823 -0.4951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11" y="-24769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7.40741E-7 L 0.35795 -0.52801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91" y="-26412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7.40741E-7 L 0.62565 -0.52801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276" y="-26412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7.40741E-7 L 0.59726 -0.49514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57" y="-24769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7.40741E-7 L 0.6073 -0.51759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65" y="-25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3.7037E-6 L 0.61889 0.01504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937" y="7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 animBg="1"/>
      <p:bldP spid="9" grpId="0" animBg="1"/>
      <p:bldP spid="10" grpId="0" animBg="1"/>
      <p:bldP spid="4" grpId="0" animBg="1"/>
      <p:bldP spid="11" grpId="0" animBg="1"/>
      <p:bldP spid="12" grpId="0" animBg="1"/>
      <p:bldP spid="13" grpId="0" animBg="1"/>
      <p:bldP spid="14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28456" t="27273" r="27427" b="6723"/>
          <a:stretch/>
        </p:blipFill>
        <p:spPr>
          <a:xfrm>
            <a:off x="2218765" y="1503946"/>
            <a:ext cx="7705164" cy="5526175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733833" y="381000"/>
            <a:ext cx="88036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Pantalla de Consultar formato </a:t>
            </a:r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Flecha izquierda 1"/>
          <p:cNvSpPr/>
          <p:nvPr/>
        </p:nvSpPr>
        <p:spPr>
          <a:xfrm>
            <a:off x="5934075" y="1847850"/>
            <a:ext cx="2609850" cy="514350"/>
          </a:xfrm>
          <a:prstGeom prst="leftArrow">
            <a:avLst>
              <a:gd name="adj1" fmla="val 42411"/>
              <a:gd name="adj2" fmla="val 61383"/>
            </a:avLst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latin typeface="Arial Narrow" panose="020B0606020202030204" pitchFamily="34" charset="0"/>
              </a:rPr>
              <a:t>Seleccionas el municipio</a:t>
            </a:r>
            <a:endParaRPr lang="es-MX" sz="1400" b="1" dirty="0">
              <a:latin typeface="Arial Narrow" panose="020B0606020202030204" pitchFamily="34" charset="0"/>
            </a:endParaRPr>
          </a:p>
        </p:txBody>
      </p:sp>
      <p:sp>
        <p:nvSpPr>
          <p:cNvPr id="6" name="Flecha izquierda 5"/>
          <p:cNvSpPr/>
          <p:nvPr/>
        </p:nvSpPr>
        <p:spPr>
          <a:xfrm flipH="1">
            <a:off x="238125" y="2014537"/>
            <a:ext cx="2038349" cy="542925"/>
          </a:xfrm>
          <a:prstGeom prst="leftArrow">
            <a:avLst>
              <a:gd name="adj1" fmla="val 42411"/>
              <a:gd name="adj2" fmla="val 61383"/>
            </a:avLst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latin typeface="Arial Narrow" panose="020B0606020202030204" pitchFamily="34" charset="0"/>
              </a:rPr>
              <a:t>Seleccionar la Unidad</a:t>
            </a:r>
            <a:endParaRPr lang="es-MX" sz="1400" b="1" dirty="0">
              <a:latin typeface="Arial Narrow" panose="020B0606020202030204" pitchFamily="34" charset="0"/>
            </a:endParaRPr>
          </a:p>
        </p:txBody>
      </p:sp>
      <p:sp>
        <p:nvSpPr>
          <p:cNvPr id="7" name="Flecha izquierda 6"/>
          <p:cNvSpPr/>
          <p:nvPr/>
        </p:nvSpPr>
        <p:spPr>
          <a:xfrm flipH="1">
            <a:off x="381000" y="2414178"/>
            <a:ext cx="2038349" cy="542925"/>
          </a:xfrm>
          <a:prstGeom prst="leftArrow">
            <a:avLst>
              <a:gd name="adj1" fmla="val 42411"/>
              <a:gd name="adj2" fmla="val 61383"/>
            </a:avLst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latin typeface="Arial Narrow" panose="020B0606020202030204" pitchFamily="34" charset="0"/>
              </a:rPr>
              <a:t>Seleccionar el Año</a:t>
            </a:r>
            <a:endParaRPr lang="es-MX" sz="1400" b="1" dirty="0">
              <a:latin typeface="Arial Narrow" panose="020B0606020202030204" pitchFamily="34" charset="0"/>
            </a:endParaRPr>
          </a:p>
        </p:txBody>
      </p:sp>
      <p:sp>
        <p:nvSpPr>
          <p:cNvPr id="8" name="Flecha izquierda 7"/>
          <p:cNvSpPr/>
          <p:nvPr/>
        </p:nvSpPr>
        <p:spPr>
          <a:xfrm rot="2599847" flipH="1">
            <a:off x="1847848" y="1576389"/>
            <a:ext cx="2038349" cy="542925"/>
          </a:xfrm>
          <a:prstGeom prst="leftArrow">
            <a:avLst>
              <a:gd name="adj1" fmla="val 42411"/>
              <a:gd name="adj2" fmla="val 61383"/>
            </a:avLst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latin typeface="Arial Narrow" panose="020B0606020202030204" pitchFamily="34" charset="0"/>
              </a:rPr>
              <a:t>Teclearla semana</a:t>
            </a:r>
            <a:endParaRPr lang="es-MX" sz="1400" b="1" dirty="0">
              <a:latin typeface="Arial Narrow" panose="020B0606020202030204" pitchFamily="34" charset="0"/>
            </a:endParaRPr>
          </a:p>
        </p:txBody>
      </p:sp>
      <p:sp>
        <p:nvSpPr>
          <p:cNvPr id="9" name="Flecha izquierda 8"/>
          <p:cNvSpPr/>
          <p:nvPr/>
        </p:nvSpPr>
        <p:spPr>
          <a:xfrm rot="20756627" flipH="1">
            <a:off x="499562" y="3219907"/>
            <a:ext cx="2336509" cy="542925"/>
          </a:xfrm>
          <a:prstGeom prst="leftArrow">
            <a:avLst>
              <a:gd name="adj1" fmla="val 42411"/>
              <a:gd name="adj2" fmla="val 61383"/>
            </a:avLst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latin typeface="Arial Narrow" panose="020B0606020202030204" pitchFamily="34" charset="0"/>
              </a:rPr>
              <a:t>Teclearla diagnostico</a:t>
            </a:r>
            <a:endParaRPr lang="es-MX" sz="1400" b="1" dirty="0">
              <a:latin typeface="Arial Narrow" panose="020B0606020202030204" pitchFamily="34" charset="0"/>
            </a:endParaRPr>
          </a:p>
        </p:txBody>
      </p:sp>
      <p:sp>
        <p:nvSpPr>
          <p:cNvPr id="10" name="Flecha izquierda 9"/>
          <p:cNvSpPr/>
          <p:nvPr/>
        </p:nvSpPr>
        <p:spPr>
          <a:xfrm>
            <a:off x="6494113" y="2957103"/>
            <a:ext cx="3078511" cy="542925"/>
          </a:xfrm>
          <a:prstGeom prst="leftArrow">
            <a:avLst>
              <a:gd name="adj1" fmla="val 42411"/>
              <a:gd name="adj2" fmla="val 61383"/>
            </a:avLst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latin typeface="Arial Narrow" panose="020B0606020202030204" pitchFamily="34" charset="0"/>
              </a:rPr>
              <a:t>Seleccionar el  diagnóstico</a:t>
            </a:r>
            <a:endParaRPr lang="es-MX" sz="1400" b="1" dirty="0">
              <a:latin typeface="Arial Narrow" panose="020B0606020202030204" pitchFamily="34" charset="0"/>
            </a:endParaRPr>
          </a:p>
        </p:txBody>
      </p:sp>
      <p:sp>
        <p:nvSpPr>
          <p:cNvPr id="4" name="Elipse 3"/>
          <p:cNvSpPr/>
          <p:nvPr/>
        </p:nvSpPr>
        <p:spPr>
          <a:xfrm>
            <a:off x="726986" y="6890763"/>
            <a:ext cx="285750" cy="319497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Elipse 10"/>
          <p:cNvSpPr/>
          <p:nvPr/>
        </p:nvSpPr>
        <p:spPr>
          <a:xfrm>
            <a:off x="381000" y="6890763"/>
            <a:ext cx="285750" cy="319497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Elipse 11"/>
          <p:cNvSpPr/>
          <p:nvPr/>
        </p:nvSpPr>
        <p:spPr>
          <a:xfrm>
            <a:off x="1072972" y="6890764"/>
            <a:ext cx="285750" cy="319497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Elipse 12"/>
          <p:cNvSpPr/>
          <p:nvPr/>
        </p:nvSpPr>
        <p:spPr>
          <a:xfrm>
            <a:off x="1429615" y="6890763"/>
            <a:ext cx="285750" cy="319497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Elipse 13"/>
          <p:cNvSpPr/>
          <p:nvPr/>
        </p:nvSpPr>
        <p:spPr>
          <a:xfrm>
            <a:off x="1788743" y="6890763"/>
            <a:ext cx="285750" cy="319497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2"/>
          <a:srcRect l="50219" t="89401" r="42272" b="8300"/>
          <a:stretch/>
        </p:blipFill>
        <p:spPr>
          <a:xfrm>
            <a:off x="-1910263" y="6435181"/>
            <a:ext cx="1910263" cy="28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149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7.40741E-7 L 0.31953 -0.4951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77" y="-247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7.40741E-7 L 0.35795 -0.52801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91" y="-264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7.40741E-7 L 0.62565 -0.52801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276" y="-264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7.40741E-7 L 0.59726 -0.49514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57" y="-247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7.40741E-7 L 0.6073 -0.51759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65" y="-25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3.7037E-6 L 0.61889 0.01504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937" y="7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 animBg="1"/>
      <p:bldP spid="9" grpId="0" animBg="1"/>
      <p:bldP spid="10" grpId="0" animBg="1"/>
      <p:bldP spid="4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b="10877"/>
          <a:stretch/>
        </p:blipFill>
        <p:spPr>
          <a:xfrm>
            <a:off x="474224" y="0"/>
            <a:ext cx="6833476" cy="245986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8534" y="2459866"/>
            <a:ext cx="5433342" cy="159597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4034" y="2857801"/>
            <a:ext cx="1714500" cy="40005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3173" y="4227490"/>
            <a:ext cx="5612505" cy="195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103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21838" t="12335" r="62612" b="64709"/>
          <a:stretch/>
        </p:blipFill>
        <p:spPr>
          <a:xfrm>
            <a:off x="582883" y="1380454"/>
            <a:ext cx="3530694" cy="2930354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238095" y="1248723"/>
            <a:ext cx="782938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Reporte de Unidades notificantes</a:t>
            </a:r>
            <a:endParaRPr lang="es-ES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21066" t="11943" r="22573" b="5272"/>
          <a:stretch/>
        </p:blipFill>
        <p:spPr>
          <a:xfrm>
            <a:off x="4376314" y="2017059"/>
            <a:ext cx="7815686" cy="4840941"/>
          </a:xfrm>
          <a:prstGeom prst="rect">
            <a:avLst/>
          </a:prstGeom>
        </p:spPr>
      </p:pic>
      <p:sp>
        <p:nvSpPr>
          <p:cNvPr id="7" name="Menos 6"/>
          <p:cNvSpPr/>
          <p:nvPr/>
        </p:nvSpPr>
        <p:spPr>
          <a:xfrm>
            <a:off x="267649" y="3688596"/>
            <a:ext cx="3845928" cy="24022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1750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l="21838" t="12335" r="62321" b="65795"/>
          <a:stretch/>
        </p:blipFill>
        <p:spPr>
          <a:xfrm>
            <a:off x="1098372" y="1415116"/>
            <a:ext cx="2798380" cy="2172146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104922" y="1248723"/>
            <a:ext cx="809574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Reimpresión unidades notificantes</a:t>
            </a:r>
            <a:endParaRPr lang="es-ES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21397" t="12139" r="22464" b="5468"/>
          <a:stretch/>
        </p:blipFill>
        <p:spPr>
          <a:xfrm>
            <a:off x="4104923" y="2018164"/>
            <a:ext cx="8087078" cy="4839836"/>
          </a:xfrm>
          <a:prstGeom prst="rect">
            <a:avLst/>
          </a:prstGeom>
        </p:spPr>
      </p:pic>
      <p:sp>
        <p:nvSpPr>
          <p:cNvPr id="7" name="Menos 6"/>
          <p:cNvSpPr/>
          <p:nvPr/>
        </p:nvSpPr>
        <p:spPr>
          <a:xfrm>
            <a:off x="500123" y="3377439"/>
            <a:ext cx="3845928" cy="24022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6928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TM10001106[[fn=Distintivo]]</Template>
  <TotalTime>339</TotalTime>
  <Words>156</Words>
  <Application>Microsoft Office PowerPoint</Application>
  <PresentationFormat>Panorámica</PresentationFormat>
  <Paragraphs>60</Paragraphs>
  <Slides>38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46" baseType="lpstr">
      <vt:lpstr>Arial</vt:lpstr>
      <vt:lpstr>Arial Black</vt:lpstr>
      <vt:lpstr>Arial Narrow</vt:lpstr>
      <vt:lpstr>Calisto MT</vt:lpstr>
      <vt:lpstr>Candara</vt:lpstr>
      <vt:lpstr>Gill Sans MT</vt:lpstr>
      <vt:lpstr>Impact</vt:lpstr>
      <vt:lpstr>Badge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Información convencional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Windows</dc:creator>
  <cp:lastModifiedBy>Morbilidad</cp:lastModifiedBy>
  <cp:revision>65</cp:revision>
  <dcterms:created xsi:type="dcterms:W3CDTF">2018-08-20T16:49:28Z</dcterms:created>
  <dcterms:modified xsi:type="dcterms:W3CDTF">2018-08-23T20:58:49Z</dcterms:modified>
</cp:coreProperties>
</file>